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5" r:id="rId6"/>
    <p:sldId id="279" r:id="rId7"/>
    <p:sldId id="281" r:id="rId8"/>
    <p:sldId id="262" r:id="rId9"/>
    <p:sldId id="282" r:id="rId10"/>
    <p:sldId id="283" r:id="rId11"/>
    <p:sldId id="264" r:id="rId12"/>
    <p:sldId id="284" r:id="rId13"/>
    <p:sldId id="285" r:id="rId14"/>
    <p:sldId id="286" r:id="rId15"/>
    <p:sldId id="268" r:id="rId16"/>
    <p:sldId id="263" r:id="rId17"/>
    <p:sldId id="289" r:id="rId18"/>
    <p:sldId id="290" r:id="rId19"/>
    <p:sldId id="293" r:id="rId20"/>
    <p:sldId id="296" r:id="rId21"/>
    <p:sldId id="278" r:id="rId22"/>
    <p:sldId id="291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7" autoAdjust="0"/>
    <p:restoredTop sz="86271" autoAdjust="0"/>
  </p:normalViewPr>
  <p:slideViewPr>
    <p:cSldViewPr snapToGrid="0">
      <p:cViewPr varScale="1">
        <p:scale>
          <a:sx n="95" d="100"/>
          <a:sy n="95" d="100"/>
        </p:scale>
        <p:origin x="4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1191D-8836-4BDC-A0E1-F09111ED8C8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45989-A7B2-484B-95BC-C1F0CD2C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3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check.com/blog/kidcheck-shares-safety-tips-vb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icenter.cdph.ca.gov/ReportMenus/CallReportingServicesDataSummaries.ashx?reportID=11&amp;reportDataID=2&amp;DataYear=2015&amp;countyList=101&amp;OutputFormat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Information taken from:</a:t>
            </a:r>
          </a:p>
          <a:p>
            <a:r>
              <a:rPr lang="en-US" dirty="0"/>
              <a:t>https://www.mayoclinic.org/healthy-lifestyle/infant-and-toddler-health/in-depth/child-safety/art-20044027</a:t>
            </a:r>
          </a:p>
          <a:p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endParaRPr lang="en-US" dirty="0"/>
          </a:p>
          <a:p>
            <a:r>
              <a:rPr lang="en-US" b="1" dirty="0"/>
              <a:t>Photo taken from:</a:t>
            </a:r>
          </a:p>
          <a:p>
            <a:r>
              <a:rPr lang="en-US" dirty="0"/>
              <a:t>https://www.facebook.com/SafeKidsIndia/photos/a.495919690487187/2970924672986664/?type=3&amp;theater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6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https://www.mayoclinic.org/healthy-lifestyle/infant-and-toddler-health/in-depth/child-safety/art-20044027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endParaRPr lang="en-US" dirty="0"/>
          </a:p>
          <a:p>
            <a:r>
              <a:rPr lang="en-US" b="1" dirty="0"/>
              <a:t>Image taken from:</a:t>
            </a:r>
          </a:p>
          <a:p>
            <a:r>
              <a:rPr lang="en-US" dirty="0"/>
              <a:t>https://www.babysafehomes.com/baby-proofing-electrical-outlets-for-your-child/</a:t>
            </a:r>
          </a:p>
          <a:p>
            <a:r>
              <a:rPr lang="en-US" dirty="0"/>
              <a:t>https://www.amazon.com/D-Line-Management-Electrical-Computers-Electrically/dp/B00B1EO1RM/ref=sr_1_15?dchild=1&amp;keywords=electrical+cord+baby+proof&amp;qid=1601055039&amp;sr=8-15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2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Facts about button batteries:</a:t>
            </a:r>
          </a:p>
          <a:p>
            <a:r>
              <a:rPr lang="en-US" dirty="0"/>
              <a:t>-Each year in the US, over 2,800 kids are treated in emergency rooms after swallowing button batteries, equivalent of one child every three hours</a:t>
            </a:r>
          </a:p>
          <a:p>
            <a:r>
              <a:rPr lang="en-US" dirty="0"/>
              <a:t>-The number of serious injuries or deaths as a result of swallowed button batteries have increased by nine-fold over the past 10 years</a:t>
            </a:r>
          </a:p>
          <a:p>
            <a:r>
              <a:rPr lang="en-US" dirty="0"/>
              <a:t>-Swallowed batteries burn through a child’s esophagus in just 2 hours, which will require surgery, months with feeding and breathing tubes, or death</a:t>
            </a:r>
          </a:p>
          <a:p>
            <a:r>
              <a:rPr lang="en-US" dirty="0"/>
              <a:t>-20mm, 3-volt lithium coin cells are most dangerous because they can become stuck in the esophagus and burn faster</a:t>
            </a:r>
          </a:p>
          <a:p>
            <a:r>
              <a:rPr lang="en-US" dirty="0"/>
              <a:t>-These small batteries are likely coded as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CR2032, CR2025, or CR2016, which will be engraved on the battery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-Items that contain button batteries include </a:t>
            </a:r>
            <a:r>
              <a:rPr lang="en-US" sz="1200" dirty="0"/>
              <a:t>remote controls, singing greeting cards, digital scales, watches, hearing aids, thermometers, children’s toys, calculators, key fobs, t-light candles, and flashing holiday jewelry or decorations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-A list of additional items that contain button batteries can be found at https://www.poison.org/articles/button-batteries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*Share this information with caregivers, friends, family members, and babysitters*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Information taken from:</a:t>
            </a:r>
          </a:p>
          <a:p>
            <a:r>
              <a:rPr lang="en-US" dirty="0"/>
              <a:t>https://www.safekids.org/safetytips/field_risks/batteries</a:t>
            </a:r>
          </a:p>
          <a:p>
            <a:r>
              <a:rPr lang="en-US" dirty="0"/>
              <a:t>https://www.poison.org/articles/button-batteries</a:t>
            </a:r>
          </a:p>
          <a:p>
            <a:endParaRPr lang="en-US" dirty="0"/>
          </a:p>
          <a:p>
            <a:r>
              <a:rPr lang="en-US" b="1" dirty="0"/>
              <a:t>Photos taken from:</a:t>
            </a:r>
          </a:p>
          <a:p>
            <a:r>
              <a:rPr lang="en-US" dirty="0"/>
              <a:t>https://www.safekids.org/safetytips/field_risks/batteries</a:t>
            </a:r>
          </a:p>
          <a:p>
            <a:r>
              <a:rPr lang="en-US" dirty="0"/>
              <a:t>https://www.gloucestershirelive.co.uk/whats-on/family-kids/warning-parents-dangers-button-batteries-3024866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Prevention Practices:</a:t>
            </a:r>
          </a:p>
          <a:p>
            <a:r>
              <a:rPr lang="en-US" dirty="0"/>
              <a:t>-Don’t allow children to play with or near fireworks</a:t>
            </a:r>
          </a:p>
          <a:p>
            <a:r>
              <a:rPr lang="en-US" dirty="0"/>
              <a:t>-Never smoke while holding your child</a:t>
            </a:r>
          </a:p>
          <a:p>
            <a:r>
              <a:rPr lang="en-US" dirty="0"/>
              <a:t>-Discard smoking materials in deep or wet receptacles</a:t>
            </a:r>
          </a:p>
          <a:p>
            <a:r>
              <a:rPr lang="en-US" dirty="0"/>
              <a:t>-Be aware that glass on gas fireplaces can take over an hour to cool down after it has been turned off</a:t>
            </a:r>
          </a:p>
          <a:p>
            <a:endParaRPr lang="en-US" dirty="0"/>
          </a:p>
          <a:p>
            <a:r>
              <a:rPr lang="en-US" b="1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https://www.mayoclinic.org/healthy-lifestyle/infant-and-toddler-health/in-depth/child-safety/art-20044027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Photos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https://www.safekids.org/infographic/fireplace-safety-infographic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https://safekidsgeorgia.org/2014/02/06/keep-your-family-safe-from-fire/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Install smoke alarms</a:t>
            </a:r>
          </a:p>
          <a:p>
            <a:r>
              <a:rPr lang="en-US" dirty="0"/>
              <a:t>-At least one on each level of the home, inside and outside of all sleeping areas</a:t>
            </a:r>
          </a:p>
          <a:p>
            <a:r>
              <a:rPr lang="en-US" dirty="0"/>
              <a:t>-Clean and test monthly to ensure they’re working</a:t>
            </a:r>
          </a:p>
          <a:p>
            <a:r>
              <a:rPr lang="en-US" dirty="0"/>
              <a:t>-Use lifelong batteries or change at least once a year</a:t>
            </a:r>
          </a:p>
          <a:p>
            <a:r>
              <a:rPr lang="en-US" dirty="0"/>
              <a:t>-Replace if alarms are over 10 years old</a:t>
            </a:r>
          </a:p>
          <a:p>
            <a:r>
              <a:rPr lang="en-US" dirty="0"/>
              <a:t>-Don’t smoke cigarettes inside the house, especially in bed</a:t>
            </a:r>
          </a:p>
          <a:p>
            <a:endParaRPr lang="en-US" dirty="0"/>
          </a:p>
          <a:p>
            <a:r>
              <a:rPr lang="en-US" i="1" dirty="0"/>
              <a:t>Evacuation Plan</a:t>
            </a:r>
          </a:p>
          <a:p>
            <a:r>
              <a:rPr lang="en-US" i="0" dirty="0"/>
              <a:t>-Practice every six months</a:t>
            </a:r>
          </a:p>
          <a:p>
            <a:r>
              <a:rPr lang="en-US" i="0" dirty="0"/>
              <a:t>-Determine two ways to exit each room and where to meet outside</a:t>
            </a:r>
          </a:p>
          <a:p>
            <a:r>
              <a:rPr lang="en-US" i="0" dirty="0"/>
              <a:t>-Don’t use lockable doorknobs on children’s bedroom</a:t>
            </a:r>
          </a:p>
          <a:p>
            <a:r>
              <a:rPr lang="en-US" i="0" dirty="0"/>
              <a:t>-Teach children to leave a smoky area by crawling on the floor</a:t>
            </a:r>
          </a:p>
          <a:p>
            <a:r>
              <a:rPr lang="en-US" i="0" dirty="0"/>
              <a:t>-Teach children to stop, drop, and roll</a:t>
            </a:r>
          </a:p>
          <a:p>
            <a:endParaRPr lang="en-US" i="0" dirty="0"/>
          </a:p>
          <a:p>
            <a:r>
              <a:rPr lang="en-US" i="1" dirty="0"/>
              <a:t>Clean Appliances</a:t>
            </a:r>
          </a:p>
          <a:p>
            <a:r>
              <a:rPr lang="en-US" i="0" dirty="0"/>
              <a:t>-Fireplaces should be cleaned annually</a:t>
            </a:r>
          </a:p>
          <a:p>
            <a:endParaRPr lang="en-US" i="0" dirty="0"/>
          </a:p>
          <a:p>
            <a:r>
              <a:rPr lang="en-US" b="1" i="0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https://www.mayoclinic.org/healthy-lifestyle/infant-and-toddler-health/in-depth/child-safety/art-20044027</a:t>
            </a:r>
          </a:p>
          <a:p>
            <a:r>
              <a:rPr lang="en-US" dirty="0"/>
              <a:t>https://www.stanfordchildrens.org/en/topic/default?id=preventing-burn-injuries-90-P01750</a:t>
            </a:r>
          </a:p>
          <a:p>
            <a:endParaRPr lang="en-US" dirty="0"/>
          </a:p>
          <a:p>
            <a:r>
              <a:rPr lang="en-US" b="1" dirty="0"/>
              <a:t>Photo taken from:</a:t>
            </a:r>
          </a:p>
          <a:p>
            <a:r>
              <a:rPr lang="en-US" dirty="0"/>
              <a:t>https://www.safekids.org/fire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2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https://www.mayoclinic.org/healthy-lifestyle/infant-and-toddler-health/in-depth/child-safety/art-20044027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https://www.stanfordchildrens.org/en/topic/default?id=burns-caused-by-heat-90-P01742</a:t>
            </a:r>
          </a:p>
          <a:p>
            <a:pPr marL="0" indent="0">
              <a:buFont typeface="+mj-lt"/>
              <a:buNone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1" dirty="0"/>
              <a:t>Photo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0" dirty="0"/>
              <a:t>https://www.verywellfamily.com/before-you-buy-humidifiers-and-vaporizers-2632311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https://health.clevelandclinic.org/5-myths-about-hot-car-dangers-debunked/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9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video:</a:t>
            </a:r>
          </a:p>
          <a:p>
            <a:r>
              <a:rPr lang="en-US" sz="1200" dirty="0"/>
              <a:t>http://flashsplash.org/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</a:t>
            </a:r>
            <a:r>
              <a:rPr lang="en-US" b="0" dirty="0"/>
              <a:t>The above graphic is a gif and will play in slideshow mode</a:t>
            </a:r>
          </a:p>
          <a:p>
            <a:endParaRPr lang="en-US" b="1" dirty="0"/>
          </a:p>
          <a:p>
            <a:r>
              <a:rPr lang="en-US" b="1" dirty="0"/>
              <a:t>Immediate Responses:</a:t>
            </a:r>
          </a:p>
          <a:p>
            <a:r>
              <a:rPr lang="en-US" dirty="0"/>
              <a:t>-Remove all clothing, diapers, jewelry, and metal from the burned area (these can hide underlying burns and retain heat which can cause greater skin damage)</a:t>
            </a:r>
          </a:p>
          <a:p>
            <a:r>
              <a:rPr lang="en-US" dirty="0"/>
              <a:t>-Put burn under cool (not cold) water to stop burning process for approximately 3-5 minutes</a:t>
            </a:r>
          </a:p>
          <a:p>
            <a:r>
              <a:rPr lang="en-US" dirty="0"/>
              <a:t>-Do NOT apply creams, ointments, sprays, or other home remedies</a:t>
            </a:r>
          </a:p>
          <a:p>
            <a:r>
              <a:rPr lang="en-US" dirty="0"/>
              <a:t>-Do not rub the burn</a:t>
            </a:r>
          </a:p>
          <a:p>
            <a:r>
              <a:rPr lang="en-US" dirty="0"/>
              <a:t>-Do not use ice as it could cause more damage</a:t>
            </a:r>
          </a:p>
          <a:p>
            <a:r>
              <a:rPr lang="en-US" dirty="0"/>
              <a:t>-Cover burn with a clean, dry cloth; do the same if the burn is oozing and seek immediate medical attention</a:t>
            </a:r>
          </a:p>
          <a:p>
            <a:r>
              <a:rPr lang="en-US" dirty="0"/>
              <a:t>-If the burn is blistered, do not break it</a:t>
            </a:r>
          </a:p>
          <a:p>
            <a:r>
              <a:rPr lang="en-US" dirty="0"/>
              <a:t>-If your child’s clothing is stuck to the burned area, do not attempt to remove it; instead, cut around it and leave the wound intact</a:t>
            </a:r>
          </a:p>
          <a:p>
            <a:endParaRPr lang="en-US" b="1" dirty="0"/>
          </a:p>
          <a:p>
            <a:r>
              <a:rPr lang="en-US" b="1" dirty="0"/>
              <a:t>Information taken from:</a:t>
            </a:r>
          </a:p>
          <a:p>
            <a:r>
              <a:rPr lang="en-US" dirty="0"/>
              <a:t>https://www.usfa.fema.gov/prevention/outreach/burn_prevention.html</a:t>
            </a:r>
          </a:p>
          <a:p>
            <a:r>
              <a:rPr lang="en-US" dirty="0"/>
              <a:t>http://ameriburn.org/</a:t>
            </a:r>
          </a:p>
          <a:p>
            <a:r>
              <a:rPr lang="en-US" dirty="0"/>
              <a:t>https://www.stanfordchildrens.org/en/topic/default?id=burns-caused-by-heat-90-P01742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Symptoms that require medical attention:</a:t>
            </a:r>
          </a:p>
          <a:p>
            <a:r>
              <a:rPr lang="en-US" dirty="0"/>
              <a:t>-Child not eating or drinking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-Is antisocial or exhibiting disruptive behavior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-Signs of infection (healing burn areas change and become red, warm, swollen, extremely tender, or have a foul odor)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-Uncontrollable itching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-Scar cracks open or splits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-Tissues around joint tighten and the joint loses mobility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-If burn in on an arm or leg and the child has trouble moving that limb and three affected fingers or toes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-Excessive swelling in injured area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-Temp greater than 101.5º 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-Dressing changes are painful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https://www.stanfordchildrens.org/en/topic/default?id=after-a-burn-when-to-call-your-childs-healthcare-provider-90-P01751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dirty="0"/>
              <a:t>The purpose of this training is to provide information, tools, and resources to parents and caregivers of children age 0 to 5 that maximize safety and prevent unintentional injuries. By the end of this training, the participant will be informed as to how to prevent unintentional burn injuries.</a:t>
            </a:r>
          </a:p>
          <a:p>
            <a:endParaRPr lang="en-US" dirty="0"/>
          </a:p>
          <a:p>
            <a:r>
              <a:rPr lang="en-US" b="1" dirty="0"/>
              <a:t>Photo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hlinkClick r:id="rId3"/>
              </a:rPr>
              <a:t>https://www.kidcheck.com/blog/kidcheck-shares-safety-tips-vbs/</a:t>
            </a: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Data in table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olidFill>
                  <a:schemeClr val="tx1"/>
                </a:solidFill>
              </a:rPr>
              <a:t>California data from the California Department of Public Health </a:t>
            </a:r>
            <a:r>
              <a:rPr lang="en-US" u="none" dirty="0" err="1">
                <a:solidFill>
                  <a:schemeClr val="tx1"/>
                </a:solidFill>
              </a:rPr>
              <a:t>EpiCenter</a:t>
            </a:r>
            <a:endParaRPr lang="en-US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http://epicenter.cdph.ca.gov/ReportMenus/CallReportingServicesDataSummaries.ashx?reportID=11&amp;reportDataID=2&amp;DataYear=2015&amp;countyList=101&amp;OutputFormat=1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*CDPH separates burn injury type into two categories: Fire/Flame and Hot Object/Substance</a:t>
            </a:r>
          </a:p>
          <a:p>
            <a:r>
              <a:rPr lang="en-US" dirty="0">
                <a:solidFill>
                  <a:srgbClr val="0070C0"/>
                </a:solidFill>
              </a:rPr>
              <a:t>-The table above combines the totals from both categories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Information taken from:</a:t>
            </a:r>
          </a:p>
          <a:p>
            <a:r>
              <a:rPr lang="en-US" dirty="0"/>
              <a:t>https://medlineplus.gov/burns.html</a:t>
            </a:r>
          </a:p>
          <a:p>
            <a:endParaRPr lang="en-US" dirty="0"/>
          </a:p>
          <a:p>
            <a:r>
              <a:rPr lang="en-US" b="1" dirty="0"/>
              <a:t>Infographic taken from:</a:t>
            </a:r>
          </a:p>
          <a:p>
            <a:r>
              <a:rPr lang="en-US" dirty="0"/>
              <a:t>https://twitter.com/safekids/status/1190274679002533888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2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-Hot water need not be at boiling point to burn skin</a:t>
            </a:r>
          </a:p>
          <a:p>
            <a:r>
              <a:rPr lang="en-US" dirty="0"/>
              <a:t>-It only takes 3 seconds of exposure to 140º F water to cause a burn severe enough to require surgery</a:t>
            </a:r>
          </a:p>
          <a:p>
            <a:r>
              <a:rPr lang="en-US" dirty="0"/>
              <a:t>-Children age 3 and younger account for the greatest number of pediatric burn patients for scalding liquid injuries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-Always provide supervision when your child is in the bathtub</a:t>
            </a:r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Information taken from:</a:t>
            </a:r>
          </a:p>
          <a:p>
            <a:r>
              <a:rPr lang="en-US" dirty="0"/>
              <a:t>http://ameriburn.org/wp-content/uploads/2018/12/nbaw2019_statsdataresources_120618-1.pdf</a:t>
            </a:r>
          </a:p>
          <a:p>
            <a:r>
              <a:rPr lang="en-US" dirty="0"/>
              <a:t>https://www.stanfordchildrens.org/en/topic/default?id=facts-about-burn-injury-90-P02796</a:t>
            </a:r>
          </a:p>
          <a:p>
            <a:r>
              <a:rPr lang="en-US" dirty="0"/>
              <a:t>https://www.mayoclinic.org/healthy-lifestyle/infant-and-toddler-health/in-depth/child-safety/art-20044027</a:t>
            </a:r>
          </a:p>
          <a:p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r>
              <a:rPr lang="en-US" dirty="0"/>
              <a:t>https://www.safekids.org/safetytips/field_risks/burns-and-scalds</a:t>
            </a:r>
          </a:p>
          <a:p>
            <a:endParaRPr lang="en-US" dirty="0"/>
          </a:p>
          <a:p>
            <a:r>
              <a:rPr lang="en-US" b="1" dirty="0"/>
              <a:t>Image taken from:</a:t>
            </a:r>
          </a:p>
          <a:p>
            <a:r>
              <a:rPr lang="en-US" dirty="0"/>
              <a:t>http://www.findglocal.com/US/Southfield/1965871263724831/Safe-Kids-Oakland-County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Prevention Practices:</a:t>
            </a:r>
          </a:p>
          <a:p>
            <a:r>
              <a:rPr lang="en-US" dirty="0"/>
              <a:t>-Do not hold a baby while eating, drinking, or preparing hot foods; instead, place your baby in a highchair at least 3-feet from where you are cooking</a:t>
            </a:r>
          </a:p>
          <a:p>
            <a:r>
              <a:rPr lang="en-US" dirty="0"/>
              <a:t>-Keep hot foods away from children until cooled to proper eating temperature; stir well and let stand for at least 2 minutes</a:t>
            </a:r>
          </a:p>
          <a:p>
            <a:r>
              <a:rPr lang="en-US" dirty="0"/>
              <a:t>-Keep coffeepots and cups away from the edge of tables and counters</a:t>
            </a:r>
          </a:p>
          <a:p>
            <a:r>
              <a:rPr lang="en-US" dirty="0"/>
              <a:t>-Avoid tablecloths that hang too low and placemats that can be pulled down</a:t>
            </a:r>
          </a:p>
          <a:p>
            <a:r>
              <a:rPr lang="en-US" dirty="0"/>
              <a:t>-Create a kid-free zone at least 3-feet away from cooking space</a:t>
            </a:r>
          </a:p>
          <a:p>
            <a:r>
              <a:rPr lang="en-US" dirty="0"/>
              <a:t>-Turn the handles of pots and pans toward the back while cooking on the stove</a:t>
            </a:r>
          </a:p>
          <a:p>
            <a:r>
              <a:rPr lang="en-US" dirty="0"/>
              <a:t>-Use back burners whenever possible while cooking on the stove</a:t>
            </a:r>
          </a:p>
          <a:p>
            <a:r>
              <a:rPr lang="en-US" dirty="0"/>
              <a:t>-Keep electrical cords to appliances from dangling over counter edges</a:t>
            </a:r>
          </a:p>
          <a:p>
            <a:endParaRPr lang="en-US" dirty="0"/>
          </a:p>
          <a:p>
            <a:r>
              <a:rPr lang="en-US" b="1" dirty="0"/>
              <a:t>Notes of Importance About Microwaves, according to the AAP:</a:t>
            </a:r>
          </a:p>
          <a:p>
            <a:r>
              <a:rPr lang="en-US" dirty="0"/>
              <a:t>-Children as young as 17 months can operate a microwave, including starting, opening, and removing contents</a:t>
            </a:r>
          </a:p>
          <a:p>
            <a:r>
              <a:rPr lang="en-US" dirty="0"/>
              <a:t>-Even if your microwave is high, children can climb on counters to access it</a:t>
            </a:r>
          </a:p>
          <a:p>
            <a:r>
              <a:rPr lang="en-US" dirty="0"/>
              <a:t>-Always follow manufacturer’s instructions for recommended operation procedures and safety precautions</a:t>
            </a:r>
          </a:p>
          <a:p>
            <a:r>
              <a:rPr lang="en-US" dirty="0"/>
              <a:t>-Always provide supervision of your children when cooking food in the microwave</a:t>
            </a:r>
          </a:p>
          <a:p>
            <a:r>
              <a:rPr lang="en-US" dirty="0"/>
              <a:t>-If your child is too young to follow written directions, s/he is too young to use the microwave without supervision</a:t>
            </a:r>
          </a:p>
          <a:p>
            <a:r>
              <a:rPr lang="en-US" dirty="0"/>
              <a:t>-Remember that food and liquids heat unevenly in the microwave, so it is important to check the temperature before serving</a:t>
            </a:r>
          </a:p>
          <a:p>
            <a:r>
              <a:rPr lang="en-US" dirty="0"/>
              <a:t>-Never warm your baby’s bottle in the microwave</a:t>
            </a:r>
          </a:p>
          <a:p>
            <a:endParaRPr lang="en-US" dirty="0"/>
          </a:p>
          <a:p>
            <a:r>
              <a:rPr lang="en-US" b="1" dirty="0"/>
              <a:t>Information taken from:</a:t>
            </a:r>
          </a:p>
          <a:p>
            <a:r>
              <a:rPr lang="en-US" dirty="0"/>
              <a:t>https://www.mayoclinic.org/healthy-lifestyle/infant-and-toddler-health/in-depth/child-safety/art-20044027</a:t>
            </a:r>
          </a:p>
          <a:p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r>
              <a:rPr lang="en-US" dirty="0"/>
              <a:t>https://www.healthychildren.org/English/safety-prevention/at-home/Pages/Microwave-Safety.aspx</a:t>
            </a:r>
          </a:p>
          <a:p>
            <a:endParaRPr lang="en-US" dirty="0"/>
          </a:p>
          <a:p>
            <a:r>
              <a:rPr lang="en-US" b="1" dirty="0"/>
              <a:t>Photos credited to:</a:t>
            </a:r>
          </a:p>
          <a:p>
            <a:r>
              <a:rPr lang="en-US" b="0" dirty="0"/>
              <a:t>https://www.safekids.org/safetytips/field_risks/burns-and-scalds</a:t>
            </a:r>
          </a:p>
          <a:p>
            <a:r>
              <a:rPr lang="en-US" b="0" dirty="0"/>
              <a:t>https://twitter.com/safekids/status/960890828137758720</a:t>
            </a:r>
          </a:p>
          <a:p>
            <a:r>
              <a:rPr lang="en-US" b="0" dirty="0"/>
              <a:t>https://twitter.com/shrinershosp/status/1092932130613514240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4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https://www.nationwidechildrens.org/family-resources-education/health-wellness-and-safety-resources/helping-hands/burn-prevention-infant-and-toddler</a:t>
            </a:r>
          </a:p>
          <a:p>
            <a:endParaRPr lang="en-US" dirty="0"/>
          </a:p>
          <a:p>
            <a:r>
              <a:rPr lang="en-US" b="1" dirty="0"/>
              <a:t>Photo taken from:</a:t>
            </a:r>
          </a:p>
          <a:p>
            <a:r>
              <a:rPr lang="en-US" dirty="0"/>
              <a:t>https://scienceblog.cancerresearchuk.org/2014/07/01/will-i-burn-our-new-online-app-helps-you-predict-todays-sunburn-risk/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9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8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6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EE56EE-37B5-4235-92F5-555FAD41DBE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ienceblog.cancerresearchuk.org/2014/07/01/will-i-burn-our-new-online-app-helps-you-predict-todays-sunburn-ris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sN3Cd2ohU?feature=oembed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mprovost\Downloads\HHIV15PDF.pdf" TargetMode="External"/><Relationship Id="rId13" Type="http://schemas.openxmlformats.org/officeDocument/2006/relationships/hyperlink" Target="https://www.stanfordchildrens.org/en/topic/default?id=burns-quiz-40-BurnsQuiz" TargetMode="External"/><Relationship Id="rId3" Type="http://schemas.openxmlformats.org/officeDocument/2006/relationships/hyperlink" Target="http://ameriburn.org/wp-content/uploads/2020/03/safety-in-the-home-children.pdf" TargetMode="External"/><Relationship Id="rId7" Type="http://schemas.openxmlformats.org/officeDocument/2006/relationships/hyperlink" Target="http://flashsplash.org/toolkit/" TargetMode="External"/><Relationship Id="rId12" Type="http://schemas.openxmlformats.org/officeDocument/2006/relationships/hyperlink" Target="https://www.safekids.org/video/burn-prevention-families-children-special-needs" TargetMode="External"/><Relationship Id="rId2" Type="http://schemas.openxmlformats.org/officeDocument/2006/relationships/hyperlink" Target="http://ameriburn.org/prevention/prevention-resources/" TargetMode="External"/><Relationship Id="rId16" Type="http://schemas.openxmlformats.org/officeDocument/2006/relationships/hyperlink" Target="https://medlineplus.gov/burn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lashsplash.org/infographics/" TargetMode="External"/><Relationship Id="rId11" Type="http://schemas.openxmlformats.org/officeDocument/2006/relationships/hyperlink" Target="https://www.safekids.org/other-resource/button-battery-tip-card" TargetMode="External"/><Relationship Id="rId5" Type="http://schemas.openxmlformats.org/officeDocument/2006/relationships/hyperlink" Target="http://flashsplash.org/" TargetMode="External"/><Relationship Id="rId15" Type="http://schemas.openxmlformats.org/officeDocument/2006/relationships/hyperlink" Target="https://www.usfa.fema.gov/downloads/pdf/publications/summertime_burn_safety_flyer.pdf" TargetMode="External"/><Relationship Id="rId10" Type="http://schemas.openxmlformats.org/officeDocument/2006/relationships/hyperlink" Target="https://www.safekids.org/sites/default/files/documents/burn_and_scald_prevention_tips_2015.pdf" TargetMode="External"/><Relationship Id="rId4" Type="http://schemas.openxmlformats.org/officeDocument/2006/relationships/hyperlink" Target="https://www.cdc.gov/vitalsigns/childinjury/infographic.html" TargetMode="External"/><Relationship Id="rId9" Type="http://schemas.openxmlformats.org/officeDocument/2006/relationships/hyperlink" Target="https://www.safekids.org/tip/cooking-safety-parent-checklist" TargetMode="External"/><Relationship Id="rId14" Type="http://schemas.openxmlformats.org/officeDocument/2006/relationships/hyperlink" Target="https://www.usfa.fema.gov/downloads/pdf/publications/burn_and_scald_prevention_flyer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hrinershosp/status/1092932130613514240" TargetMode="External"/><Relationship Id="rId13" Type="http://schemas.openxmlformats.org/officeDocument/2006/relationships/hyperlink" Target="https://www.safekids.org/safetytips/field_risks/batteries" TargetMode="External"/><Relationship Id="rId18" Type="http://schemas.openxmlformats.org/officeDocument/2006/relationships/hyperlink" Target="https://health.clevelandclinic.org/5-myths-about-hot-car-dangers-debunked/" TargetMode="External"/><Relationship Id="rId3" Type="http://schemas.openxmlformats.org/officeDocument/2006/relationships/hyperlink" Target="https://www.kidcheck.com/blog/kidcheck-shares-safety-tips-vbs/" TargetMode="External"/><Relationship Id="rId7" Type="http://schemas.openxmlformats.org/officeDocument/2006/relationships/hyperlink" Target="https://twitter.com/safekids/status/960890828137758720" TargetMode="External"/><Relationship Id="rId12" Type="http://schemas.openxmlformats.org/officeDocument/2006/relationships/hyperlink" Target="https://www.babysafehomes.com/baby-proofing-electrical-outlets-for-your-child/" TargetMode="External"/><Relationship Id="rId17" Type="http://schemas.openxmlformats.org/officeDocument/2006/relationships/hyperlink" Target="https://www.safekids.org/fire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safekidsgeorgia.org/2014/02/06/keep-your-family-safe-from-fire/" TargetMode="External"/><Relationship Id="rId20" Type="http://schemas.openxmlformats.org/officeDocument/2006/relationships/hyperlink" Target="https://www.usfa.fema.gov/prevention/outreach/burn_preventio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afekids.org/safetytips/field_risks/burns-and-scalds" TargetMode="External"/><Relationship Id="rId11" Type="http://schemas.openxmlformats.org/officeDocument/2006/relationships/hyperlink" Target="https://www.amazon.com/D-Line-Management-Electrical-Computers-Electrically/dp/B00B1EO1RM/ref=sr_1_15?dchild=1&amp;keywords=electrical+cord+baby+proof&amp;qid=1601055039&amp;sr=8-15" TargetMode="External"/><Relationship Id="rId5" Type="http://schemas.openxmlformats.org/officeDocument/2006/relationships/hyperlink" Target="http://www.findglocal.com/US/Southfield/1965871263724831/Safe-Kids-Oakland-County" TargetMode="External"/><Relationship Id="rId15" Type="http://schemas.openxmlformats.org/officeDocument/2006/relationships/hyperlink" Target="https://www.safekids.org/infographic/fireplace-safety-infographic" TargetMode="External"/><Relationship Id="rId10" Type="http://schemas.openxmlformats.org/officeDocument/2006/relationships/hyperlink" Target="https://www.facebook.com/SafeKidsIndia/photos/a.495919690487187/2970924672986664/?type=3&amp;theater" TargetMode="External"/><Relationship Id="rId19" Type="http://schemas.openxmlformats.org/officeDocument/2006/relationships/hyperlink" Target="https://www.verywellfamily.com/before-you-buy-humidifiers-and-vaporizers-2632311" TargetMode="External"/><Relationship Id="rId4" Type="http://schemas.openxmlformats.org/officeDocument/2006/relationships/hyperlink" Target="https://twitter.com/safekids/status/1190274679002533888" TargetMode="External"/><Relationship Id="rId9" Type="http://schemas.openxmlformats.org/officeDocument/2006/relationships/hyperlink" Target="https://scienceblog.cancerresearchuk.org/2014/07/01/will-i-burn-our-new-online-app-helps-you-predict-todays-sunburn-risk/" TargetMode="External"/><Relationship Id="rId14" Type="http://schemas.openxmlformats.org/officeDocument/2006/relationships/hyperlink" Target="https://www.gloucestershirelive.co.uk/whats-on/family-kids/warning-parents-dangers-button-batteries-30248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picenter.cdph.ca.gov/ReportMenus/CallReportingServicesDataSummaries.ashx?reportID=11&amp;reportDataID=2&amp;DataYear=2015&amp;countyList=101&amp;OutputFormat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6D6273C-3B0C-467E-B2F1-0EC0DFFA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F8F60E-72DE-4D3E-BF20-B3B4294C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CBC3F9-8258-4152-846F-6D3E890E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917F289-8C4B-46F5-B5E0-C41C26C4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367C2-AB86-4421-A14F-EBAF0D6F8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/>
          </a:bodyPr>
          <a:lstStyle/>
          <a:p>
            <a:r>
              <a:rPr lang="en-US"/>
              <a:t>Safe Beginnings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50625-BC15-42B4-AC2D-7795A76A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933" y="4141784"/>
            <a:ext cx="5958841" cy="1388165"/>
          </a:xfrm>
        </p:spPr>
        <p:txBody>
          <a:bodyPr>
            <a:normAutofit/>
          </a:bodyPr>
          <a:lstStyle/>
          <a:p>
            <a:r>
              <a:rPr lang="en-US" sz="4800" b="1" dirty="0"/>
              <a:t>Burn Prevention </a:t>
            </a:r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4C2BA518-6782-42B3-9781-7B603ACC6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8033-5DD0-48FE-AD86-9A231D85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1062418"/>
            <a:ext cx="3656419" cy="8985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/>
              <a:t>Sunburn: </a:t>
            </a:r>
            <a:r>
              <a:rPr lang="en-US" sz="3200" i="1" dirty="0"/>
              <a:t>Prevention</a:t>
            </a:r>
          </a:p>
        </p:txBody>
      </p:sp>
      <p:pic>
        <p:nvPicPr>
          <p:cNvPr id="8" name="Picture 7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8B6DC060-E1FC-4717-ACE8-2660B707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33"/>
          <a:stretch/>
        </p:blipFill>
        <p:spPr>
          <a:xfrm>
            <a:off x="1023561" y="1062418"/>
            <a:ext cx="6517065" cy="441312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C1D9A6-1975-4421-B330-40BEA318F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667" y="2247440"/>
            <a:ext cx="3656419" cy="361995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Keep children out of direct midday sun (10 am to 2 pm) as much as possible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Apply sunscreen with SPF 30 at least 30 minutes before your child is out in the sun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Dress your child in a brimmed hat when out in the sun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Sunburns can occur even in cloudy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11369-8EC7-4DC5-9982-5B2C0244EF3E}"/>
              </a:ext>
            </a:extLst>
          </p:cNvPr>
          <p:cNvSpPr txBox="1"/>
          <p:nvPr/>
        </p:nvSpPr>
        <p:spPr>
          <a:xfrm>
            <a:off x="1023561" y="6452316"/>
            <a:ext cx="10496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344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C0C00-9D4C-426C-978E-867FFA0F9953}"/>
              </a:ext>
            </a:extLst>
          </p:cNvPr>
          <p:cNvSpPr txBox="1"/>
          <p:nvPr/>
        </p:nvSpPr>
        <p:spPr>
          <a:xfrm>
            <a:off x="1143000" y="609600"/>
            <a:ext cx="10546132" cy="106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Touching or Falling on Hot Appliances: </a:t>
            </a:r>
            <a:r>
              <a:rPr lang="en-US" sz="36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C9C26-1B82-415F-BAE5-421EAAFF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1720"/>
            <a:ext cx="4953000" cy="37642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Always supervise children near hot appliances such as clothes irons, curling irons, space heaters, oven doors, fireplaces, and lights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Store hot appliances unplugged and out of reach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Image may contain: text that says '#Safety Tip #BurnPrevention SAFE K:DS FOUNDATION Unplug electrical appliances immediately after use and and move them out of children's reach.'">
            <a:extLst>
              <a:ext uri="{FF2B5EF4-FFF2-40B4-BE49-F238E27FC236}">
                <a16:creationId xmlns:a16="http://schemas.microsoft.com/office/drawing/2014/main" id="{58CDBF28-2728-4BF9-87E5-F4E9327CF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r="1533" b="3"/>
          <a:stretch/>
        </p:blipFill>
        <p:spPr bwMode="auto">
          <a:xfrm>
            <a:off x="6093460" y="1834912"/>
            <a:ext cx="5595672" cy="44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AA14E3-B82F-4096-A5C0-30339458E0D0}"/>
              </a:ext>
            </a:extLst>
          </p:cNvPr>
          <p:cNvSpPr/>
          <p:nvPr/>
        </p:nvSpPr>
        <p:spPr>
          <a:xfrm>
            <a:off x="1143000" y="5042832"/>
            <a:ext cx="4832797" cy="1271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https://www.mayoclinic.org/healthy-lifestyle/infant-and-toddler-health/in-depth/child-safety/art-20044027</a:t>
            </a:r>
          </a:p>
          <a:p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</p:txBody>
      </p:sp>
    </p:spTree>
    <p:extLst>
      <p:ext uri="{BB962C8B-B14F-4D97-AF65-F5344CB8AC3E}">
        <p14:creationId xmlns:p14="http://schemas.microsoft.com/office/powerpoint/2010/main" val="253051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F9D5-C20D-4B55-8CFD-6CE30A25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7941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Electrical Cords &amp; Outlets: </a:t>
            </a:r>
            <a:r>
              <a:rPr lang="en-US" sz="3200" i="1" dirty="0"/>
              <a:t>Prevention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E4E1EF4-2B0C-4B3F-BDDA-C0F4A4405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r="-1" b="17680"/>
          <a:stretch/>
        </p:blipFill>
        <p:spPr bwMode="auto">
          <a:xfrm>
            <a:off x="339246" y="451867"/>
            <a:ext cx="3646837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fety Plugs">
            <a:extLst>
              <a:ext uri="{FF2B5EF4-FFF2-40B4-BE49-F238E27FC236}">
                <a16:creationId xmlns:a16="http://schemas.microsoft.com/office/drawing/2014/main" id="{2E9A3DA4-00DD-4A76-A946-7DA9CA082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r="-1" b="6159"/>
          <a:stretch/>
        </p:blipFill>
        <p:spPr bwMode="auto">
          <a:xfrm>
            <a:off x="332018" y="3342068"/>
            <a:ext cx="3654065" cy="31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768419-32EE-4545-BB7F-D4A03340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2" y="1516488"/>
            <a:ext cx="6693061" cy="3673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Children can suffer serious burn injuries from biting or chewing on electrical cords and sticking fingers or metal objects into electrical outlets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Keep cords and wires out of sight (e.g., behind furniture) so children cannot pull or chew on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cords of frayed, broken, or worn, replace them immediately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Cover unused electrical outlets with safety outlet covers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98D7D-13AC-416D-9CFB-91974FBA470D}"/>
              </a:ext>
            </a:extLst>
          </p:cNvPr>
          <p:cNvSpPr/>
          <p:nvPr/>
        </p:nvSpPr>
        <p:spPr>
          <a:xfrm>
            <a:off x="4441783" y="5357612"/>
            <a:ext cx="6693061" cy="1146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pPr lvl="0" defTabSz="914400">
              <a:defRPr/>
            </a:pPr>
            <a:r>
              <a:rPr lang="en-US" sz="1200" dirty="0"/>
              <a:t>https://www.mayoclinic.org/healthy-lifestyle/infant-and-toddler-health/in-depth/child-safety/art-20044027</a:t>
            </a:r>
          </a:p>
          <a:p>
            <a:pPr lvl="0" defTabSz="914400">
              <a:defRPr/>
            </a:pPr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</p:txBody>
      </p:sp>
    </p:spTree>
    <p:extLst>
      <p:ext uri="{BB962C8B-B14F-4D97-AF65-F5344CB8AC3E}">
        <p14:creationId xmlns:p14="http://schemas.microsoft.com/office/powerpoint/2010/main" val="220211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484-B593-4AC7-8C10-CDE2A511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7514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Eating or Drinking Chemicals &amp; Button Batteries:</a:t>
            </a:r>
            <a:r>
              <a:rPr lang="en-US" sz="2400" b="1" dirty="0"/>
              <a:t> </a:t>
            </a:r>
            <a:r>
              <a:rPr lang="en-US" sz="2800" i="1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64DE2-76EA-4BAA-A8A5-799A7F2A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393" y="1412598"/>
            <a:ext cx="6279614" cy="45561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Keep coin lithium battery-controlled devices out of sight and reach of children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Loose batteries should be stored out of sight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Place duct tape over the battery compartments to prevent children from accessing batteries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Keep all chemicals locked away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If you suspect your child has ingested a battery (including placing in the nose or ear), go to the hospital immediately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/>
              <a:t>Do not induce vomiting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/>
              <a:t>Do not allow your child to eat or drink anything</a:t>
            </a:r>
          </a:p>
        </p:txBody>
      </p:sp>
      <p:pic>
        <p:nvPicPr>
          <p:cNvPr id="5" name="Picture 2" descr="Keep items that may contain coin-sized lithium batteries out of reach of children.">
            <a:extLst>
              <a:ext uri="{FF2B5EF4-FFF2-40B4-BE49-F238E27FC236}">
                <a16:creationId xmlns:a16="http://schemas.microsoft.com/office/drawing/2014/main" id="{778B2A06-6DA9-4DAE-81AA-3DD5D3352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00" y="1421100"/>
            <a:ext cx="1786093" cy="42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D2ADC-41C7-4606-89DF-1D628248888D}"/>
              </a:ext>
            </a:extLst>
          </p:cNvPr>
          <p:cNvSpPr txBox="1"/>
          <p:nvPr/>
        </p:nvSpPr>
        <p:spPr>
          <a:xfrm>
            <a:off x="1294363" y="5836538"/>
            <a:ext cx="960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National Battery Ingestion Hotline: </a:t>
            </a:r>
            <a:r>
              <a:rPr lang="en-US" dirty="0"/>
              <a:t>1-800-498-8666 | </a:t>
            </a:r>
            <a:r>
              <a:rPr lang="en-US" i="1" dirty="0"/>
              <a:t>Poison Control: </a:t>
            </a:r>
            <a:r>
              <a:rPr lang="en-US" dirty="0"/>
              <a:t>1-800-222-1222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42726-CF73-48B5-B12D-0F15F4474FF4}"/>
              </a:ext>
            </a:extLst>
          </p:cNvPr>
          <p:cNvSpPr/>
          <p:nvPr/>
        </p:nvSpPr>
        <p:spPr>
          <a:xfrm>
            <a:off x="9466566" y="1438800"/>
            <a:ext cx="2005070" cy="2093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Swallowed batteries burn through a child’s esophagus in just 2 hours</a:t>
            </a:r>
          </a:p>
        </p:txBody>
      </p:sp>
      <p:pic>
        <p:nvPicPr>
          <p:cNvPr id="2050" name="Picture 2" descr="Warning to parents on dangers of &quot;button batteries&quot; after death of  three-year-old - Gloucestershire Live">
            <a:extLst>
              <a:ext uri="{FF2B5EF4-FFF2-40B4-BE49-F238E27FC236}">
                <a16:creationId xmlns:a16="http://schemas.microsoft.com/office/drawing/2014/main" id="{6AC74DE0-08E2-426A-A7AB-BD6D031A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566" y="4241324"/>
            <a:ext cx="2047433" cy="13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D5E2D2-6D10-416F-AC4A-3F078E50A705}"/>
              </a:ext>
            </a:extLst>
          </p:cNvPr>
          <p:cNvSpPr/>
          <p:nvPr/>
        </p:nvSpPr>
        <p:spPr>
          <a:xfrm>
            <a:off x="4303243" y="6213421"/>
            <a:ext cx="3737914" cy="577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https://www.safekids.org/safetytips/field_risks/batteries</a:t>
            </a:r>
          </a:p>
          <a:p>
            <a:r>
              <a:rPr lang="en-US" sz="1200" dirty="0"/>
              <a:t>https://www.poison.org/articles/button-batteries</a:t>
            </a:r>
          </a:p>
        </p:txBody>
      </p:sp>
    </p:spTree>
    <p:extLst>
      <p:ext uri="{BB962C8B-B14F-4D97-AF65-F5344CB8AC3E}">
        <p14:creationId xmlns:p14="http://schemas.microsoft.com/office/powerpoint/2010/main" val="365094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207B-BF34-443F-A615-16A8ECCF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1049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Flames &amp; Sparks: </a:t>
            </a:r>
            <a:r>
              <a:rPr lang="en-US" i="1" dirty="0"/>
              <a:t>Prevention</a:t>
            </a:r>
          </a:p>
        </p:txBody>
      </p:sp>
      <p:sp>
        <p:nvSpPr>
          <p:cNvPr id="2058" name="Content Placeholder 2057">
            <a:extLst>
              <a:ext uri="{FF2B5EF4-FFF2-40B4-BE49-F238E27FC236}">
                <a16:creationId xmlns:a16="http://schemas.microsoft.com/office/drawing/2014/main" id="{60973E09-BEB1-4B1D-B77C-01067908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146300"/>
            <a:ext cx="5793475" cy="37211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Keep lighters and matches out of reach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Always extinguish cigarettes or candles before leaving a room and keep out of children’s reach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Keep children away from fireplaces, BBQ grills, kerosene heaters, woodburning stoves, campfires, and firepits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Use protective screens and doors for fireplaces</a:t>
            </a:r>
          </a:p>
        </p:txBody>
      </p:sp>
      <p:pic>
        <p:nvPicPr>
          <p:cNvPr id="22" name="Picture 4" descr="Watching_the_fireplace">
            <a:extLst>
              <a:ext uri="{FF2B5EF4-FFF2-40B4-BE49-F238E27FC236}">
                <a16:creationId xmlns:a16="http://schemas.microsoft.com/office/drawing/2014/main" id="{28E66D4A-C196-45E9-B1CE-E35EF2E8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588" y="3283477"/>
            <a:ext cx="4435084" cy="29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 you have a gas fireplace? 3 kids... - Safe Kids North Carolina | Facebook">
            <a:extLst>
              <a:ext uri="{FF2B5EF4-FFF2-40B4-BE49-F238E27FC236}">
                <a16:creationId xmlns:a16="http://schemas.microsoft.com/office/drawing/2014/main" id="{6492125D-A047-47B1-87CE-F13B7CEC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588" y="685800"/>
            <a:ext cx="4435084" cy="233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DA6867-1F1E-4DD5-839D-004E3FB9227A}"/>
              </a:ext>
            </a:extLst>
          </p:cNvPr>
          <p:cNvSpPr/>
          <p:nvPr/>
        </p:nvSpPr>
        <p:spPr>
          <a:xfrm>
            <a:off x="784743" y="5786695"/>
            <a:ext cx="5793475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pPr lvl="0" defTabSz="914400">
              <a:defRPr/>
            </a:pPr>
            <a:r>
              <a:rPr lang="en-US" sz="1200" dirty="0"/>
              <a:t>https://www.mayoclinic.org/healthy-lifestyle/infant-and-toddler-health/in-depth/child-safety/art-20044027</a:t>
            </a:r>
          </a:p>
          <a:p>
            <a:pPr lvl="0" defTabSz="914400">
              <a:defRPr/>
            </a:pPr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</p:txBody>
      </p:sp>
    </p:spTree>
    <p:extLst>
      <p:ext uri="{BB962C8B-B14F-4D97-AF65-F5344CB8AC3E}">
        <p14:creationId xmlns:p14="http://schemas.microsoft.com/office/powerpoint/2010/main" val="304480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0CB9E-4C45-46DB-835A-2C29CE29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1AF0B9-E97D-4D5D-BA2D-1C0BDE3A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F0CCF8-ED89-4FFA-BA13-183D705D1333}"/>
              </a:ext>
            </a:extLst>
          </p:cNvPr>
          <p:cNvSpPr txBox="1"/>
          <p:nvPr/>
        </p:nvSpPr>
        <p:spPr>
          <a:xfrm>
            <a:off x="717997" y="633984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Fire Safety: </a:t>
            </a:r>
            <a:r>
              <a:rPr lang="en-US" sz="4400" i="1" dirty="0">
                <a:latin typeface="+mj-lt"/>
                <a:ea typeface="+mj-ea"/>
                <a:cs typeface="+mj-cs"/>
              </a:rPr>
              <a:t>Prevention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60EE9-B23D-40A7-B319-1A7D3645F265}"/>
              </a:ext>
            </a:extLst>
          </p:cNvPr>
          <p:cNvSpPr txBox="1"/>
          <p:nvPr/>
        </p:nvSpPr>
        <p:spPr>
          <a:xfrm>
            <a:off x="1107582" y="2266682"/>
            <a:ext cx="5937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Install smoke alarms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Keep fire extinguishers in the kitchen and garage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Have an evacuation plan in place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/>
              <a:t>Regularly clean appliances such as grills and fireplaces</a:t>
            </a:r>
          </a:p>
          <a:p>
            <a:endParaRPr lang="en-US" sz="2400" dirty="0"/>
          </a:p>
        </p:txBody>
      </p:sp>
      <p:pic>
        <p:nvPicPr>
          <p:cNvPr id="13" name="Picture 6" descr="Fire Safety | Safe Kids Worldwide">
            <a:extLst>
              <a:ext uri="{FF2B5EF4-FFF2-40B4-BE49-F238E27FC236}">
                <a16:creationId xmlns:a16="http://schemas.microsoft.com/office/drawing/2014/main" id="{A6B2C214-6D67-481A-8B45-B987836F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1224" y="463204"/>
            <a:ext cx="2752478" cy="593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B4530C-A4E1-4D6E-8F2C-BBDE3F7D4BB3}"/>
              </a:ext>
            </a:extLst>
          </p:cNvPr>
          <p:cNvSpPr/>
          <p:nvPr/>
        </p:nvSpPr>
        <p:spPr>
          <a:xfrm>
            <a:off x="1107582" y="5493946"/>
            <a:ext cx="6303476" cy="9175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pPr lvl="0" defTabSz="914400">
              <a:defRPr/>
            </a:pPr>
            <a:r>
              <a:rPr lang="en-US" sz="1200" dirty="0"/>
              <a:t>https://www.mayoclinic.org/healthy-lifestyle/infant-and-toddler-health/in-depth/child-safety/art-20044027</a:t>
            </a:r>
          </a:p>
          <a:p>
            <a:r>
              <a:rPr lang="en-US" sz="1200" dirty="0"/>
              <a:t>https://www.stanfordchildrens.org/en/topic/default?id=preventing-burn-injuries-90-P01750</a:t>
            </a:r>
          </a:p>
        </p:txBody>
      </p:sp>
    </p:spTree>
    <p:extLst>
      <p:ext uri="{BB962C8B-B14F-4D97-AF65-F5344CB8AC3E}">
        <p14:creationId xmlns:p14="http://schemas.microsoft.com/office/powerpoint/2010/main" val="183670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CA72-1E77-48FB-B2F6-1739D9A4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83283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/>
              <a:t>Burn Prevention: </a:t>
            </a:r>
            <a:r>
              <a:rPr lang="en-US" sz="3200" i="1" dirty="0"/>
              <a:t>Additional Safety Precautions</a:t>
            </a:r>
            <a:endParaRPr lang="en-US" sz="3200" i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4A07-E3A5-4971-905D-206D0948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2" y="1473423"/>
            <a:ext cx="6693061" cy="39111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 Seats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a cloth or towel to cover car seat when not in use to prevent buckles and straps from getting too hot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Vaporizers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Only use cold vaporizers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Space heaters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Keep at least 3 feet away from bedding, drapes, furniture, and other flammable materials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Pavement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Encourage children to wear shoes in the summer and avoid hot asphalt</a:t>
            </a:r>
          </a:p>
        </p:txBody>
      </p:sp>
      <p:pic>
        <p:nvPicPr>
          <p:cNvPr id="3074" name="Picture 2" descr="Choosing the Right Humidifier or Vaporizer for Children">
            <a:extLst>
              <a:ext uri="{FF2B5EF4-FFF2-40B4-BE49-F238E27FC236}">
                <a16:creationId xmlns:a16="http://schemas.microsoft.com/office/drawing/2014/main" id="{C2533C4E-3B9E-4C13-BB91-472A9E34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4" y="361386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ther putting baby in car seat on his way to work">
            <a:extLst>
              <a:ext uri="{FF2B5EF4-FFF2-40B4-BE49-F238E27FC236}">
                <a16:creationId xmlns:a16="http://schemas.microsoft.com/office/drawing/2014/main" id="{F79EBC51-A84D-48ED-A20D-8480192D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4" y="735397"/>
            <a:ext cx="3809999" cy="25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B7373D-CAA1-4C66-820E-A79C77656C19}"/>
              </a:ext>
            </a:extLst>
          </p:cNvPr>
          <p:cNvSpPr/>
          <p:nvPr/>
        </p:nvSpPr>
        <p:spPr>
          <a:xfrm>
            <a:off x="4555715" y="5349562"/>
            <a:ext cx="6579128" cy="11413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pPr lvl="0" defTabSz="914400">
              <a:defRPr/>
            </a:pPr>
            <a:r>
              <a:rPr lang="en-US" sz="1200" dirty="0"/>
              <a:t>https://www.mayoclinic.org/healthy-lifestyle/infant-and-toddler-health/in-depth/child-safety/art-20044027</a:t>
            </a:r>
          </a:p>
          <a:p>
            <a:pPr lvl="0" defTabSz="914400">
              <a:defRPr/>
            </a:pPr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  <a:p>
            <a:pPr lvl="0" defTabSz="914400">
              <a:defRPr/>
            </a:pPr>
            <a:r>
              <a:rPr lang="en-US" sz="1200" dirty="0"/>
              <a:t>https://www.stanfordchildrens.org/en/topic/default?id=burns-caused-by-heat-90-P01742</a:t>
            </a:r>
          </a:p>
        </p:txBody>
      </p:sp>
    </p:spTree>
    <p:extLst>
      <p:ext uri="{BB962C8B-B14F-4D97-AF65-F5344CB8AC3E}">
        <p14:creationId xmlns:p14="http://schemas.microsoft.com/office/powerpoint/2010/main" val="347473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AD4ECB-C8B7-471F-A720-2E618CB6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1051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Prevention Practices</a:t>
            </a:r>
            <a:br>
              <a:rPr lang="en-US" dirty="0"/>
            </a:br>
            <a:r>
              <a:rPr lang="en-US" sz="2700" i="1" dirty="0"/>
              <a:t>“In a Flash with A Splash”</a:t>
            </a:r>
          </a:p>
        </p:txBody>
      </p:sp>
      <p:pic>
        <p:nvPicPr>
          <p:cNvPr id="7" name="Online Media 6" title="Scald Prevention PSA (Extended)">
            <a:hlinkClick r:id="" action="ppaction://media"/>
            <a:extLst>
              <a:ext uri="{FF2B5EF4-FFF2-40B4-BE49-F238E27FC236}">
                <a16:creationId xmlns:a16="http://schemas.microsoft.com/office/drawing/2014/main" id="{C14D492D-22CD-4590-805E-ADAD191BFD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49952" y="1969877"/>
            <a:ext cx="6492095" cy="365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36012-7561-47DA-B188-3621DA254742}"/>
              </a:ext>
            </a:extLst>
          </p:cNvPr>
          <p:cNvSpPr txBox="1"/>
          <p:nvPr/>
        </p:nvSpPr>
        <p:spPr>
          <a:xfrm>
            <a:off x="5041392" y="6425184"/>
            <a:ext cx="210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http://flashsplash.org/</a:t>
            </a:r>
          </a:p>
        </p:txBody>
      </p:sp>
    </p:spTree>
    <p:extLst>
      <p:ext uri="{BB962C8B-B14F-4D97-AF65-F5344CB8AC3E}">
        <p14:creationId xmlns:p14="http://schemas.microsoft.com/office/powerpoint/2010/main" val="3724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EDF8-F0F3-4D2E-9DF2-AE5740AB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15328"/>
            <a:ext cx="3931920" cy="2119312"/>
          </a:xfrm>
        </p:spPr>
        <p:txBody>
          <a:bodyPr/>
          <a:lstStyle/>
          <a:p>
            <a:r>
              <a:rPr lang="en-US" b="1" dirty="0"/>
              <a:t>Immediate Responses:</a:t>
            </a:r>
            <a:br>
              <a:rPr lang="en-US" dirty="0"/>
            </a:br>
            <a:r>
              <a:rPr lang="en-US" sz="2700" i="1" dirty="0"/>
              <a:t>What to do if Your Child is Burned</a:t>
            </a:r>
          </a:p>
        </p:txBody>
      </p:sp>
      <p:pic>
        <p:nvPicPr>
          <p:cNvPr id="7" name="Content Placeholder 9" descr="A picture containing device&#10;&#10;Description automatically generated">
            <a:extLst>
              <a:ext uri="{FF2B5EF4-FFF2-40B4-BE49-F238E27FC236}">
                <a16:creationId xmlns:a16="http://schemas.microsoft.com/office/drawing/2014/main" id="{F91D0E5A-0536-4FEC-831E-03BAF56A7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7" y="2974848"/>
            <a:ext cx="5167122" cy="25835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CCABF-22B8-431E-9D03-C54D6932A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993" y="715327"/>
            <a:ext cx="5079872" cy="6026849"/>
          </a:xfrm>
        </p:spPr>
        <p:txBody>
          <a:bodyPr>
            <a:normAutofit/>
          </a:bodyPr>
          <a:lstStyle/>
          <a:p>
            <a:r>
              <a:rPr lang="en-US" b="1" u="sng" dirty="0"/>
              <a:t>Take the follow steps when your child is burned: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all clothing, diapers, jewelry, and metal from the burned area (these can hide underlying burns and retain heat which can cause greater skin damage)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burn under cool (not cold) water to stop burning process for approximately 3-5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apply creams, ointments, sprays, or other home remedies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rub the burn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use ice as it could cause more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 burn with a clean, dry cloth; do the same if the burn is oozing and seek immediate medical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burn is blistered, do not break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child’s clothing is stuck to the burned area, do not attempt to remove it; instead, cut around it and leave the wound intact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869BF-B1D8-4285-B9D7-0F021C887DB2}"/>
              </a:ext>
            </a:extLst>
          </p:cNvPr>
          <p:cNvSpPr/>
          <p:nvPr/>
        </p:nvSpPr>
        <p:spPr>
          <a:xfrm>
            <a:off x="924307" y="5698617"/>
            <a:ext cx="5171693" cy="946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https://www.usfa.fema.gov/prevention/outreach/burn_prevention.html</a:t>
            </a:r>
          </a:p>
          <a:p>
            <a:r>
              <a:rPr lang="en-US" sz="1200" dirty="0"/>
              <a:t>http://ameriburn.org/</a:t>
            </a:r>
          </a:p>
          <a:p>
            <a:r>
              <a:rPr lang="en-US" sz="1200" dirty="0"/>
              <a:t>https://www.stanfordchildrens.org/en/topic/default?id=burns-caused-by-heat-90-P01742</a:t>
            </a:r>
          </a:p>
        </p:txBody>
      </p:sp>
    </p:spTree>
    <p:extLst>
      <p:ext uri="{BB962C8B-B14F-4D97-AF65-F5344CB8AC3E}">
        <p14:creationId xmlns:p14="http://schemas.microsoft.com/office/powerpoint/2010/main" val="30349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64D47-0ED3-4B57-82A1-89E75530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71" y="696686"/>
            <a:ext cx="2849440" cy="539931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Time to Take Action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2BDF4-468A-4F07-914E-C35F984F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358" y="696686"/>
            <a:ext cx="6359029" cy="5399314"/>
          </a:xfrm>
        </p:spPr>
        <p:txBody>
          <a:bodyPr anchor="ctr">
            <a:normAutofit fontScale="92500" lnSpcReduction="10000"/>
          </a:bodyPr>
          <a:lstStyle/>
          <a:p>
            <a:pPr marL="45720" indent="0">
              <a:buNone/>
            </a:pPr>
            <a:endParaRPr lang="en-US" sz="2000" b="1" u="sng" dirty="0">
              <a:solidFill>
                <a:srgbClr val="FFFFFF"/>
              </a:solidFill>
            </a:endParaRPr>
          </a:p>
          <a:p>
            <a:pPr marL="45720" indent="0">
              <a:buNone/>
            </a:pPr>
            <a:r>
              <a:rPr lang="en-US" sz="2000" b="1" u="sng" dirty="0">
                <a:solidFill>
                  <a:srgbClr val="FFFFFF"/>
                </a:solidFill>
              </a:rPr>
              <a:t>Signs of Serious Injury that Require Medical Attention: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Child not eating or drinking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Is antisocial or exhibiting disruptive behavior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Signs of infection (healing burn areas change and become red, warm, swollen, extremely tender, or have a foul odor)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Uncontrollable itching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Scar cracks open or splits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Tissues around joint tighten and the joint loses mobility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If burn in on an arm or leg and the child has trouble moving that limb and three affected fingers or toes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Excessive swelling in injured area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Temp greater than 101.5º F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Dressing changes are painful</a:t>
            </a:r>
            <a:endParaRPr 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67BA0-F06B-417A-A2D5-9A8F20790959}"/>
              </a:ext>
            </a:extLst>
          </p:cNvPr>
          <p:cNvSpPr/>
          <p:nvPr/>
        </p:nvSpPr>
        <p:spPr>
          <a:xfrm>
            <a:off x="1814071" y="6174377"/>
            <a:ext cx="8558778" cy="330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https://www.stanfordchildrens.org/en/topic/default?id=after-a-burn-when-to-call-your-childs-healthcare-provider-90-P01751</a:t>
            </a:r>
          </a:p>
        </p:txBody>
      </p:sp>
    </p:spTree>
    <p:extLst>
      <p:ext uri="{BB962C8B-B14F-4D97-AF65-F5344CB8AC3E}">
        <p14:creationId xmlns:p14="http://schemas.microsoft.com/office/powerpoint/2010/main" val="80931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539A6-D796-4426-AD4C-E291BE75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Safe Beginnings is brought to you by: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6DD2-5BED-4F27-8936-07C60F89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52530"/>
            <a:ext cx="9872871" cy="88513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/>
              <a:t>Innovative Partnerships Program: Sierra-Sacramento Region</a:t>
            </a:r>
          </a:p>
          <a:p>
            <a:pPr marL="274320" lvl="1" indent="0" algn="ctr">
              <a:buNone/>
            </a:pPr>
            <a:r>
              <a:rPr lang="en-US" i="1" dirty="0"/>
              <a:t>A 14-County Collaborative of Child Abuse Prevention Councils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green, food, table, room&#10;&#10;Description automatically generated">
            <a:extLst>
              <a:ext uri="{FF2B5EF4-FFF2-40B4-BE49-F238E27FC236}">
                <a16:creationId xmlns:a16="http://schemas.microsoft.com/office/drawing/2014/main" id="{278DF4B4-78F6-46D0-BF8A-3DD666ED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86" y="5627677"/>
            <a:ext cx="1441784" cy="863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AA1C1-FCCC-4230-9C14-2A4EACC95A36}"/>
              </a:ext>
            </a:extLst>
          </p:cNvPr>
          <p:cNvSpPr txBox="1"/>
          <p:nvPr/>
        </p:nvSpPr>
        <p:spPr>
          <a:xfrm>
            <a:off x="1535313" y="3737663"/>
            <a:ext cx="908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In Partnership with:</a:t>
            </a:r>
          </a:p>
          <a:p>
            <a:pPr algn="ctr"/>
            <a:r>
              <a:rPr lang="en-US" dirty="0"/>
              <a:t>The Office of Child Abuse Prevention</a:t>
            </a:r>
          </a:p>
          <a:p>
            <a:pPr algn="ctr"/>
            <a:r>
              <a:rPr lang="en-US" dirty="0"/>
              <a:t>The Child Abuse Prevention Council of Sacramento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Funded, in part, by California Department of Public Health Kids’ Plates Program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AAE3A-56FA-4B1A-85B2-A83B80B3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2" y="5526715"/>
            <a:ext cx="675085" cy="106536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5F3B64-EF6B-40F2-89CA-B2F8F967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60" y="5292983"/>
            <a:ext cx="1617483" cy="11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7D19-6DAD-412F-9489-11AB6DB8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645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Burn Prevention: </a:t>
            </a:r>
            <a:r>
              <a:rPr lang="en-US" i="1" dirty="0"/>
              <a:t>Summary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B8C0-9A17-45FD-8D7F-FF64410D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8997"/>
            <a:ext cx="9872871" cy="5216577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2400" b="1" i="1" dirty="0"/>
              <a:t>“Liquid and steam burn like fire” and can cause serious injuries, with young children being particularly at risk</a:t>
            </a:r>
          </a:p>
          <a:p>
            <a:pPr marL="45720" indent="0" algn="ctr">
              <a:buNone/>
            </a:pPr>
            <a:r>
              <a:rPr lang="en-US" sz="2400" dirty="0"/>
              <a:t>You can prevent your child from being seriously injured from burns by following the prevention guidance provided in this presentation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Supervise children around and apply proper safety measures to common burn areas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Set bath water to a safe bathing temperature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 the kitchen, establish a kid-free zone at least 3-feet from cooking space, use backburners, and turn pot handles away from the edge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Apply sunscreen at least 30 minutes before going out into the sun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 supervision around hot appliances and store these items unplugged and out of reach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Baby proof electrical cords and outlets with wire storage boxes and outlet covers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Keep all batteries and chemical locked away, and secure battery compartments with duct tape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 supervision around fireplaces, grills, and other equipment with open flames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Install smoke alarms, have an evacuation plan, and clean appliances regularly to prevent fires in the home</a:t>
            </a:r>
          </a:p>
        </p:txBody>
      </p:sp>
    </p:spTree>
    <p:extLst>
      <p:ext uri="{BB962C8B-B14F-4D97-AF65-F5344CB8AC3E}">
        <p14:creationId xmlns:p14="http://schemas.microsoft.com/office/powerpoint/2010/main" val="300644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5177-E99C-49D7-9F44-15A443BF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Burn Prevention: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Local Resources &amp;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62ED-C261-42D8-909F-F7E2F0D9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591873"/>
          </a:xfrm>
        </p:spPr>
        <p:txBody>
          <a:bodyPr/>
          <a:lstStyle/>
          <a:p>
            <a:pPr marL="0">
              <a:buFont typeface="Franklin Gothic Book" panose="020B0503020102020204" pitchFamily="34" charset="0"/>
              <a:buNone/>
            </a:pPr>
            <a:r>
              <a:rPr lang="en-US" sz="2400" dirty="0"/>
              <a:t>Community resources near you: </a:t>
            </a:r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2400" i="1" dirty="0"/>
              <a:t>[Include county-specific and local resources here]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8B469-BFD6-4B91-92A7-6F57C9AE215F}"/>
              </a:ext>
            </a:extLst>
          </p:cNvPr>
          <p:cNvSpPr txBox="1"/>
          <p:nvPr/>
        </p:nvSpPr>
        <p:spPr>
          <a:xfrm>
            <a:off x="1579573" y="5043482"/>
            <a:ext cx="9281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9738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71A833-1B71-4DEE-B14E-0E19C7EF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b="1" dirty="0"/>
              <a:t>Burn Prevention </a:t>
            </a:r>
            <a:br>
              <a:rPr lang="en-US" sz="4800" dirty="0"/>
            </a:br>
            <a:r>
              <a:rPr lang="en-US" sz="2700" i="1" dirty="0"/>
              <a:t>Additional Information</a:t>
            </a:r>
            <a:endParaRPr lang="en-US" sz="2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41531-D51C-428D-ABE0-A42E7777B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720" y="698500"/>
            <a:ext cx="5672380" cy="59182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2"/>
              </a:rPr>
              <a:t>American Burn Association Prevention Resources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3"/>
              </a:rPr>
              <a:t>American Burn Association Burn Prevention Helpful Tips Infographic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4"/>
              </a:rPr>
              <a:t>CDC Child Injury Infographic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5"/>
              </a:rPr>
              <a:t>National Scald Prevention Campaign: In a Flash with a Splash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6"/>
              </a:rPr>
              <a:t>National Scald Prevention Campaign Infographics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7"/>
              </a:rPr>
              <a:t>National Scald Prevention Campaign Toolkit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8" action="ppaction://hlinkfile"/>
              </a:rPr>
              <a:t>Nationwide Children's Burn Prevention: Infant and Toddler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9"/>
              </a:rPr>
              <a:t>Safe Kids Worldwide Cooking Safety Checklist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10"/>
              </a:rPr>
              <a:t>Safe Kids Worldwide Burn and Scald Prevention Tips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11"/>
              </a:rPr>
              <a:t>Safe Kids Worldwide Button Battery Tip Card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12"/>
              </a:rPr>
              <a:t>Safe Kids Worldwide Burn Prevention for Families with Children with Special Needs</a:t>
            </a:r>
            <a:endParaRPr lang="en-US" sz="1600" dirty="0"/>
          </a:p>
          <a:p>
            <a:pPr marL="0">
              <a:buNone/>
            </a:pPr>
            <a:r>
              <a:rPr lang="en-US" sz="1600" dirty="0">
                <a:hlinkClick r:id="rId13"/>
              </a:rPr>
              <a:t>Stanford Children's Health Burns Quiz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14"/>
              </a:rPr>
              <a:t>U.S. Fire Administration Burn and Scald Prevention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15"/>
              </a:rPr>
              <a:t>U.S. Fire Administration Summertime Burn Safety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1600" dirty="0">
                <a:hlinkClick r:id="rId16"/>
              </a:rPr>
              <a:t>U.S. National Library of Medicine Burn Injury Information</a:t>
            </a:r>
            <a:endParaRPr lang="en-US" sz="1600" dirty="0"/>
          </a:p>
          <a:p>
            <a:pPr marL="0">
              <a:buFont typeface="Franklin Gothic Book" panose="020B0503020102020204" pitchFamily="34" charset="0"/>
              <a:buNone/>
            </a:pPr>
            <a:endParaRPr lang="en-US" sz="1000" dirty="0"/>
          </a:p>
          <a:p>
            <a:pPr marL="0">
              <a:buFont typeface="Franklin Gothic Book" panose="020B0503020102020204" pitchFamily="34" charset="0"/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568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5177-E99C-49D7-9F44-15A443BF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54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Photo Attributions</a:t>
            </a:r>
            <a:br>
              <a:rPr lang="en-US" dirty="0"/>
            </a:b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62ED-C261-42D8-909F-F7E2F0D9A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287780"/>
            <a:ext cx="4754880" cy="557022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Image of boy with blocks spelling “</a:t>
            </a:r>
            <a:r>
              <a:rPr lang="en-US" sz="1200" b="1"/>
              <a:t>safe”:  </a:t>
            </a:r>
            <a:r>
              <a:rPr lang="en-US" sz="1200" u="sng" dirty="0">
                <a:hlinkClick r:id="rId3"/>
              </a:rPr>
              <a:t>https://www.kidcheck.com/blog/kidcheck-shares-safety-tips-vbs/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 Infographic with 3</a:t>
            </a:r>
            <a:r>
              <a:rPr lang="en-US" sz="1200" b="1" baseline="30000" dirty="0"/>
              <a:t>rd</a:t>
            </a:r>
            <a:r>
              <a:rPr lang="en-US" sz="1200" b="1" dirty="0"/>
              <a:t> degree burn info: </a:t>
            </a:r>
            <a:r>
              <a:rPr lang="en-US" sz="1200" dirty="0">
                <a:hlinkClick r:id="rId4"/>
              </a:rPr>
              <a:t>https://twitter.com/safekids/status/1190274679002533888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 Image of boy in bathtub with mother supervising: </a:t>
            </a:r>
            <a:r>
              <a:rPr lang="en-US" sz="1200" dirty="0">
                <a:hlinkClick r:id="rId5"/>
              </a:rPr>
              <a:t>http://www.findglocal.com/US/Southfield/1965871263724831/Safe-Kids-Oakland-County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Image of girl in highchair: </a:t>
            </a:r>
            <a:r>
              <a:rPr lang="en-US" sz="1200" dirty="0">
                <a:hlinkClick r:id="rId6"/>
              </a:rPr>
              <a:t>https://www.safekids.org/safetytips/field_risks/burns-and-scalds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Image of a pot on a stove: </a:t>
            </a:r>
            <a:r>
              <a:rPr lang="en-US" sz="1200" dirty="0">
                <a:hlinkClick r:id="rId7"/>
              </a:rPr>
              <a:t>https://twitter.com/safekids/status/960890828137758720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Image of boy reaching for coffee mug:  </a:t>
            </a:r>
            <a:r>
              <a:rPr lang="en-US" sz="1200" dirty="0">
                <a:hlinkClick r:id="rId8"/>
              </a:rPr>
              <a:t>https://twitter.com/shrinershosp/status/1092932130613514240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Image of mother and two babies at the beach:  </a:t>
            </a:r>
            <a:r>
              <a:rPr lang="en-US" sz="1200" dirty="0">
                <a:hlinkClick r:id="rId9"/>
              </a:rPr>
              <a:t>https://scienceblog.cancerresearchuk.org/2014/07/01/will-i-burn-our-new-online-app-helps-you-predict-todays-sunburn-risk/</a:t>
            </a:r>
            <a:endParaRPr lang="en-US" sz="12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b="1" dirty="0"/>
              <a:t>Graphic of mother and son with electrical appliance tips:  </a:t>
            </a:r>
            <a:r>
              <a:rPr lang="en-US" sz="1200" dirty="0">
                <a:hlinkClick r:id="rId10"/>
              </a:rPr>
              <a:t>https://www.facebook.com/SafeKidsIndia/photos/a.495919690487187/2970924672986664/?type=3&amp;theater</a:t>
            </a:r>
            <a:endParaRPr lang="en-US" sz="1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05D0A-161F-419D-B6A4-7A8C0498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287780"/>
            <a:ext cx="4754880" cy="557022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electrical cord baby proofing box: </a:t>
            </a:r>
            <a:r>
              <a:rPr lang="en-US" sz="4800" b="1" dirty="0">
                <a:hlinkClick r:id="rId11"/>
              </a:rPr>
              <a:t> </a:t>
            </a:r>
            <a:r>
              <a:rPr lang="en-US" sz="4800" dirty="0">
                <a:hlinkClick r:id="rId11"/>
              </a:rPr>
              <a:t>https://www.amazon.com/D-Line-Management-Electrical-Computers-Electrically/dp/B00B1EO1RM/ref=sr_1_15?dchild=1&amp;keywords=electrical+cord+baby+proof&amp;qid=1601055039&amp;sr=8-15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safety outlet  covers with child’s hand:  </a:t>
            </a:r>
            <a:r>
              <a:rPr lang="en-US" sz="4800" dirty="0">
                <a:hlinkClick r:id="rId12"/>
              </a:rPr>
              <a:t>https://www.babysafehomes.com/baby-proofing-electrical-outlets-for-your-child/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Graphic of key fob, remote, and sing-along book:  </a:t>
            </a:r>
            <a:r>
              <a:rPr lang="en-US" sz="4800" dirty="0">
                <a:hlinkClick r:id="rId13"/>
              </a:rPr>
              <a:t>https://www.safekids.org/safetytips/field_risks/batteries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button batteries held in the palm of the hand:  </a:t>
            </a:r>
            <a:r>
              <a:rPr lang="en-US" sz="4800" dirty="0">
                <a:hlinkClick r:id="rId14"/>
              </a:rPr>
              <a:t>https://www.gloucestershirelive.co.uk/whats-on/family-kids/warning-parents-dangers-button-batteries-3024866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Graphic of silhouettes of three children:  </a:t>
            </a:r>
            <a:r>
              <a:rPr lang="en-US" sz="4800" dirty="0">
                <a:hlinkClick r:id="rId15"/>
              </a:rPr>
              <a:t>https://www.safekids.org/infographic/fireplace-safety-infographic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child facing a lit fireplace:  </a:t>
            </a:r>
            <a:r>
              <a:rPr lang="en-US" sz="4800" dirty="0">
                <a:hlinkClick r:id="rId16"/>
              </a:rPr>
              <a:t>https://safekidsgeorgia.org/2014/02/06/keep-your-family-safe-from-fire/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boy in firefighter uniform:  </a:t>
            </a:r>
            <a:r>
              <a:rPr lang="en-US" sz="4800" dirty="0">
                <a:hlinkClick r:id="rId17"/>
              </a:rPr>
              <a:t>https://www.safekids.org/fire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father putting baby in a car seat:  </a:t>
            </a:r>
            <a:r>
              <a:rPr lang="en-US" sz="4800" dirty="0">
                <a:hlinkClick r:id="rId18"/>
              </a:rPr>
              <a:t>https://health.clevelandclinic.org/5-myths-about-hot-car-dangers-debunked/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Image of mother and baby in nursery next to vaporizer:  </a:t>
            </a:r>
            <a:r>
              <a:rPr lang="en-US" sz="4800" dirty="0">
                <a:hlinkClick r:id="rId19"/>
              </a:rPr>
              <a:t>https://www.verywellfamily.com/before-you-buy-humidifiers-and-vaporizers-2632311</a:t>
            </a:r>
            <a:endParaRPr lang="en-US" sz="48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800" b="1" dirty="0"/>
              <a:t>Burn treatment gif: </a:t>
            </a:r>
            <a:r>
              <a:rPr lang="en-US" sz="4800" dirty="0">
                <a:hlinkClick r:id="rId20"/>
              </a:rPr>
              <a:t>https://www.usfa.fema.gov/prevention/outreach/burn_prevention.html</a:t>
            </a:r>
            <a:endParaRPr lang="en-US" sz="4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75C8C-35F3-4C91-AC51-B5C3A157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Purpose: </a:t>
            </a:r>
            <a:r>
              <a:rPr lang="en-US" sz="3600" i="1" dirty="0">
                <a:solidFill>
                  <a:srgbClr val="FFFFFF"/>
                </a:solidFill>
              </a:rPr>
              <a:t>How to Keep your Child Safe from Burns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CD28-1D77-4CD0-A500-A86C408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852530"/>
            <a:ext cx="4270248" cy="324346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3000" u="sng" dirty="0"/>
              <a:t>We are going to talk about: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Child Burn Injuries in California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Types of Burns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Causes of Burns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When your Child is Burned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6553D-EC52-4FDF-AB5C-0B5B6215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22" y="2832086"/>
            <a:ext cx="3976498" cy="34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B336E-94B0-4D0A-8B9D-3CD7BB78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Unintentional Child Burn Injuries in California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15">
            <a:extLst>
              <a:ext uri="{FF2B5EF4-FFF2-40B4-BE49-F238E27FC236}">
                <a16:creationId xmlns:a16="http://schemas.microsoft.com/office/drawing/2014/main" id="{5530C0A3-8F26-43B6-A842-82529F554711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310065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575724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4628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8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2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2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19741"/>
                  </a:ext>
                </a:extLst>
              </a:tr>
            </a:tbl>
          </a:graphicData>
        </a:graphic>
      </p:graphicFrame>
      <p:graphicFrame>
        <p:nvGraphicFramePr>
          <p:cNvPr id="10" name="Table 18">
            <a:extLst>
              <a:ext uri="{FF2B5EF4-FFF2-40B4-BE49-F238E27FC236}">
                <a16:creationId xmlns:a16="http://schemas.microsoft.com/office/drawing/2014/main" id="{91A81169-AED4-4B53-A28D-31FB3B1D1525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71138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6080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Non-Fatal Burn Injury Hospitalization in California,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76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DE2E24-0B4E-4DC8-9DA8-0FCABB45A468}"/>
              </a:ext>
            </a:extLst>
          </p:cNvPr>
          <p:cNvSpPr txBox="1"/>
          <p:nvPr/>
        </p:nvSpPr>
        <p:spPr>
          <a:xfrm>
            <a:off x="404610" y="6352517"/>
            <a:ext cx="1138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http://epicenter.cdph.ca.gov/ReportMenus/CallReportingServicesDataSummaries.ashx?reportID=11&amp;reportDataID=2&amp;DataYear=2015&amp;countyList=101&amp;OutputFormat=1</a:t>
            </a:r>
            <a:endParaRPr lang="en-US" sz="1200" dirty="0">
              <a:solidFill>
                <a:srgbClr val="0070C0"/>
              </a:solidFill>
            </a:endParaRP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4423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9819-3935-4DBA-B997-9A7C9161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Child Burn Injuries in </a:t>
            </a:r>
            <a:r>
              <a:rPr lang="en-US" i="1" dirty="0"/>
              <a:t>[Your County]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9327-E7EE-49E8-A80D-DEB05E86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718932"/>
          </a:xfrm>
        </p:spPr>
        <p:txBody>
          <a:bodyPr/>
          <a:lstStyle/>
          <a:p>
            <a:pPr marL="45720" indent="0">
              <a:buNone/>
            </a:pPr>
            <a:r>
              <a:rPr lang="en-US" sz="2800" i="1" dirty="0"/>
              <a:t>Include any county-specific data here.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i="1" dirty="0"/>
              <a:t>Check these sources to find data for your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i="1" dirty="0"/>
              <a:t>http://epicenter.cdph.ca.gov/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i="1" dirty="0"/>
              <a:t>https://www.kidsdata.org/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55347-B717-4148-AE99-5A8F4982ED72}"/>
              </a:ext>
            </a:extLst>
          </p:cNvPr>
          <p:cNvSpPr/>
          <p:nvPr/>
        </p:nvSpPr>
        <p:spPr>
          <a:xfrm>
            <a:off x="988741" y="5564459"/>
            <a:ext cx="10214518" cy="1103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Sources: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1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ADB7587-8005-4DC8-B7F9-7D93EE4A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132" y="596721"/>
            <a:ext cx="391258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Types of Burns</a:t>
            </a:r>
          </a:p>
        </p:txBody>
      </p:sp>
      <p:pic>
        <p:nvPicPr>
          <p:cNvPr id="17" name="Picture 10" descr="Safe Kids Worldwide on Twitter: &quot;#DYK: If a child touches the glass on a  gas fireplace, they can get 3rd degree burns within 1 second! We are  teaming up with @Hearth and">
            <a:extLst>
              <a:ext uri="{FF2B5EF4-FFF2-40B4-BE49-F238E27FC236}">
                <a16:creationId xmlns:a16="http://schemas.microsoft.com/office/drawing/2014/main" id="{BD19B419-64C5-44F5-A4F9-273E7892EF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08" y="1609859"/>
            <a:ext cx="7126856" cy="37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593841-7593-4C21-AC3E-5FF2E2D0C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8564" y="2057400"/>
            <a:ext cx="3912583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i="1" dirty="0"/>
              <a:t>First-degree burns </a:t>
            </a:r>
            <a:r>
              <a:rPr lang="en-US" dirty="0"/>
              <a:t>cause damage to the outer later of the skin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i="1" dirty="0"/>
              <a:t>Second-degree burns </a:t>
            </a:r>
            <a:r>
              <a:rPr lang="en-US" dirty="0"/>
              <a:t>damage the outer layer as well as the layer underneath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i="1" dirty="0"/>
              <a:t>Third-degree burns </a:t>
            </a:r>
            <a:r>
              <a:rPr lang="en-US" dirty="0"/>
              <a:t>damage or destroy the deepest layer of skin and tissues underneath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4D0EE-CED4-480A-8FF1-B5DD671C3E7C}"/>
              </a:ext>
            </a:extLst>
          </p:cNvPr>
          <p:cNvSpPr txBox="1"/>
          <p:nvPr/>
        </p:nvSpPr>
        <p:spPr>
          <a:xfrm>
            <a:off x="3878294" y="6266542"/>
            <a:ext cx="4430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https://medlineplus.gov/burns.html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880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4D5D1-C14B-49C5-B053-3F278DD1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Common Causes of Burns of Infants and Children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67CEB-7DE6-4B12-A573-16FA0084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Bathtub Scald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Kitchen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Sunburn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Touching or Falling on Hot Appliances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Electrical Cords and Outlets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Eating or Drinking Chemicals &amp; Button Batteries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Flames and Sparks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29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01F444-B5CD-4D53-80A3-10109F65970B}"/>
              </a:ext>
            </a:extLst>
          </p:cNvPr>
          <p:cNvSpPr txBox="1"/>
          <p:nvPr/>
        </p:nvSpPr>
        <p:spPr>
          <a:xfrm>
            <a:off x="1143000" y="609600"/>
            <a:ext cx="9875520" cy="75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Bathtub Scald: </a:t>
            </a:r>
            <a:r>
              <a:rPr lang="en-US" sz="44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Prevention</a:t>
            </a:r>
            <a:endParaRPr lang="en-US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119E-8C9E-4228-91B7-0DD065BD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130177"/>
            <a:ext cx="6700764" cy="258812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Set the thermostat on your hot water heater to 120º 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Test bath water with your wrist or elbow (water should feel warm, not hot)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100º F is a safe bathing temperature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Place your toddler at the end of the tub to keep them from playing with the faucet</a:t>
            </a:r>
          </a:p>
        </p:txBody>
      </p:sp>
      <p:pic>
        <p:nvPicPr>
          <p:cNvPr id="11" name="Picture 2" descr="Report to the Nation: Protecting Children in Your Home">
            <a:extLst>
              <a:ext uri="{FF2B5EF4-FFF2-40B4-BE49-F238E27FC236}">
                <a16:creationId xmlns:a16="http://schemas.microsoft.com/office/drawing/2014/main" id="{6233BB07-4D23-49DB-8525-46D22158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0" y="2130177"/>
            <a:ext cx="3904587" cy="39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8055F-50B0-46A3-A42E-AF798EB0AE2A}"/>
              </a:ext>
            </a:extLst>
          </p:cNvPr>
          <p:cNvSpPr txBox="1"/>
          <p:nvPr/>
        </p:nvSpPr>
        <p:spPr>
          <a:xfrm>
            <a:off x="1188977" y="1378508"/>
            <a:ext cx="981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It only takes 3 seconds of exposure to 140º F water to cause a burn severe enough to require surgery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0015B-D120-4CDD-ACED-10A9EAFA004C}"/>
              </a:ext>
            </a:extLst>
          </p:cNvPr>
          <p:cNvSpPr/>
          <p:nvPr/>
        </p:nvSpPr>
        <p:spPr>
          <a:xfrm>
            <a:off x="4717287" y="4602204"/>
            <a:ext cx="6474453" cy="1432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http://ameriburn.org/wp-content/uploads/2018/12/nbaw2019_statsdataresources_120618-1.pdf</a:t>
            </a:r>
          </a:p>
          <a:p>
            <a:r>
              <a:rPr lang="en-US" sz="1200" dirty="0"/>
              <a:t>https://www.stanfordchildrens.org/en/topic/default?id=facts-about-burn-injury-90-P02796</a:t>
            </a:r>
          </a:p>
          <a:p>
            <a:r>
              <a:rPr lang="en-US" sz="1200" dirty="0"/>
              <a:t>https://www.mayoclinic.org/healthy-lifestyle/infant-and-toddler-health/in-depth/child-safety/art-20044027</a:t>
            </a:r>
          </a:p>
          <a:p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  <a:p>
            <a:r>
              <a:rPr lang="en-US" sz="1200" dirty="0"/>
              <a:t>https://www.safekids.org/safetytips/field_risks/burns-and-scalds</a:t>
            </a:r>
          </a:p>
        </p:txBody>
      </p:sp>
    </p:spTree>
    <p:extLst>
      <p:ext uri="{BB962C8B-B14F-4D97-AF65-F5344CB8AC3E}">
        <p14:creationId xmlns:p14="http://schemas.microsoft.com/office/powerpoint/2010/main" val="97919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84F2E73-6D38-4D60-8C9B-C34618995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E09E0-E5A9-4857-AC73-8057FD3C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Kitchen Burns:</a:t>
            </a:r>
            <a:br>
              <a:rPr lang="en-US" sz="3200" dirty="0"/>
            </a:br>
            <a:r>
              <a:rPr lang="en-US" sz="3200" i="1" dirty="0"/>
              <a:t>Prevention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9C88CE-BE12-4B57-BCC5-3E3D062A0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10750F-9401-40C8-A5A9-5B73D1FC646A}"/>
              </a:ext>
            </a:extLst>
          </p:cNvPr>
          <p:cNvSpPr/>
          <p:nvPr/>
        </p:nvSpPr>
        <p:spPr>
          <a:xfrm>
            <a:off x="7888731" y="1812702"/>
            <a:ext cx="3582416" cy="2244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According to the American Academy of Pediatrics, most children admitted to burn units are burned by food or something involving the preparation and consumption of food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22CBBA-B7EB-4FB2-8AB3-00DEC4CF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907F59-FC5C-450E-8DD9-0E8AD9576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5395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urns and Scalds | Safe Kids Worldwide">
            <a:extLst>
              <a:ext uri="{FF2B5EF4-FFF2-40B4-BE49-F238E27FC236}">
                <a16:creationId xmlns:a16="http://schemas.microsoft.com/office/drawing/2014/main" id="{BCE23DF6-5EE8-436B-8E63-7AD24693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715" y="906655"/>
            <a:ext cx="2661995" cy="50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4BFCA55-EEAD-422E-9337-62BE4BA0B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5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F9AD105-4860-4CEF-B441-1CD26B38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116" y="1413907"/>
            <a:ext cx="2480365" cy="12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BBC7C03-D91C-4F38-918B-1D4EEB1C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3507057"/>
            <a:ext cx="2790855" cy="2633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6" descr="2018 Prevention Poster Contest Winners – American Burn Association">
            <a:extLst>
              <a:ext uri="{FF2B5EF4-FFF2-40B4-BE49-F238E27FC236}">
                <a16:creationId xmlns:a16="http://schemas.microsoft.com/office/drawing/2014/main" id="{027F4686-70AF-4EB4-B014-C5A13DED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116" y="3906997"/>
            <a:ext cx="2480365" cy="1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95D27A-C66D-4581-B404-39A33F665E1B}"/>
              </a:ext>
            </a:extLst>
          </p:cNvPr>
          <p:cNvSpPr/>
          <p:nvPr/>
        </p:nvSpPr>
        <p:spPr>
          <a:xfrm>
            <a:off x="7888731" y="4228725"/>
            <a:ext cx="3755860" cy="22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https://www.mayoclinic.org/healthy-lifestyle/infant-and-toddler-health/in-depth/child-safety/art-20044027</a:t>
            </a:r>
          </a:p>
          <a:p>
            <a:r>
              <a:rPr lang="en-US" sz="1200" dirty="0"/>
              <a:t>https://www.nationwidechildrens.org/family-resources-education/health-wellness-and-safety-resources/helping-hands/burn-prevention-infant-and-toddler</a:t>
            </a:r>
          </a:p>
          <a:p>
            <a:r>
              <a:rPr lang="en-US" sz="1200" dirty="0"/>
              <a:t>https://www.healthychildren.org/English/safety-prevention/at-home/Pages/Microwave-Safety.aspx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4522683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4146</Words>
  <Application>Microsoft Office PowerPoint</Application>
  <PresentationFormat>Widescreen</PresentationFormat>
  <Paragraphs>402</Paragraphs>
  <Slides>23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Franklin Gothic Book</vt:lpstr>
      <vt:lpstr>Wingdings</vt:lpstr>
      <vt:lpstr>Basis</vt:lpstr>
      <vt:lpstr>Safe Beginnings </vt:lpstr>
      <vt:lpstr>Safe Beginnings is brought to you by:</vt:lpstr>
      <vt:lpstr>Purpose: How to Keep your Child Safe from Burns </vt:lpstr>
      <vt:lpstr>Unintentional Child Burn Injuries in California</vt:lpstr>
      <vt:lpstr>Child Burn Injuries in [Your County]</vt:lpstr>
      <vt:lpstr>Types of Burns</vt:lpstr>
      <vt:lpstr>Common Causes of Burns of Infants and Children</vt:lpstr>
      <vt:lpstr>PowerPoint Presentation</vt:lpstr>
      <vt:lpstr>Kitchen Burns: Prevention</vt:lpstr>
      <vt:lpstr>Sunburn: Prevention</vt:lpstr>
      <vt:lpstr>PowerPoint Presentation</vt:lpstr>
      <vt:lpstr>Electrical Cords &amp; Outlets: Prevention</vt:lpstr>
      <vt:lpstr>Eating or Drinking Chemicals &amp; Button Batteries: Prevention</vt:lpstr>
      <vt:lpstr>Flames &amp; Sparks: Prevention</vt:lpstr>
      <vt:lpstr>PowerPoint Presentation</vt:lpstr>
      <vt:lpstr>Burn Prevention: Additional Safety Precautions</vt:lpstr>
      <vt:lpstr>Prevention Practices “In a Flash with A Splash”</vt:lpstr>
      <vt:lpstr>Immediate Responses: What to do if Your Child is Burned</vt:lpstr>
      <vt:lpstr>Time to Take Action</vt:lpstr>
      <vt:lpstr>Burn Prevention: Summary</vt:lpstr>
      <vt:lpstr>Burn Prevention:  Local Resources &amp; Contact Information</vt:lpstr>
      <vt:lpstr>Burn Prevention  Additional Information</vt:lpstr>
      <vt:lpstr>Photo Attributions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Beginnings </dc:title>
  <dc:creator>Marissa Provost</dc:creator>
  <cp:lastModifiedBy>Jasmine Brosnan</cp:lastModifiedBy>
  <cp:revision>20</cp:revision>
  <dcterms:created xsi:type="dcterms:W3CDTF">2020-09-25T18:15:53Z</dcterms:created>
  <dcterms:modified xsi:type="dcterms:W3CDTF">2022-09-26T16:32:47Z</dcterms:modified>
</cp:coreProperties>
</file>